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80" r:id="rId15"/>
    <p:sldId id="269" r:id="rId16"/>
    <p:sldId id="27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57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noProof="0" smtClean="0"/>
              <a:t>Click to edit Master text styles</a:t>
            </a:r>
          </a:p>
          <a:p>
            <a:pPr lvl="1"/>
            <a:r>
              <a:rPr lang="sr-Latn-CS" noProof="0" smtClean="0"/>
              <a:t>Second level</a:t>
            </a:r>
          </a:p>
          <a:p>
            <a:pPr lvl="2"/>
            <a:r>
              <a:rPr lang="sr-Latn-CS" noProof="0" smtClean="0"/>
              <a:t>Third level</a:t>
            </a:r>
          </a:p>
          <a:p>
            <a:pPr lvl="3"/>
            <a:r>
              <a:rPr lang="sr-Latn-CS" noProof="0" smtClean="0"/>
              <a:t>Fourth level</a:t>
            </a:r>
          </a:p>
          <a:p>
            <a:pPr lvl="4"/>
            <a:r>
              <a:rPr lang="sr-Latn-C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BACCA8-AF3D-48E5-B9B2-7DEBAA0A123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56D31F-A06F-4CBC-AC76-DD1FF8D1C82A}" type="slidenum">
              <a:rPr lang="sr-Latn-CS" smtClean="0"/>
              <a:pPr/>
              <a:t>1</a:t>
            </a:fld>
            <a:endParaRPr lang="sr-Latn-C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97337-EAC0-4E3A-A617-1253FEBEB5E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D8FF3-5C47-4352-BF94-8A3A5E4E1A4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82295-317C-4991-B965-3D86D873FC6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30604-6308-44C9-BED3-0A3558E43C5F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A3CC9-F8C9-404D-9859-C93C48DE1E7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DD1FD-F211-48D4-A5E7-3CB294DE5D5A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7333F-51E0-4549-8896-C8144127509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B8DA0-176F-4A82-8F1D-D5597355DA88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5A7D2-BAF6-45EC-8829-C6038E746EE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B919C-F957-43D7-8C85-AE4C3E49983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44EC2-6A9F-4B0F-BB07-1BD4ADB6839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579">
            <a:alpha val="6588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C744B0F-E350-4EA6-B06D-132E21144BA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Cyrl-CS" sz="3200" b="1" smtClean="0">
                <a:latin typeface="Times New Roman" pitchFamily="18" charset="0"/>
                <a:cs typeface="Times New Roman" pitchFamily="18" charset="0"/>
              </a:rPr>
              <a:t>Осма недеља наставе, </a:t>
            </a:r>
            <a:r>
              <a:rPr lang="fr-FR" sz="3200" b="1" smtClean="0">
                <a:latin typeface="Times New Roman" pitchFamily="18" charset="0"/>
                <a:cs typeface="Times New Roman" pitchFamily="18" charset="0"/>
              </a:rPr>
              <a:t>В09 ТОКСИКОЛОГИЈА – КЛИНИЧКИ, ЕКОЛОШКИ И ЕКСПЕРИМЕНТАЛНИ АСПЕКТИ</a:t>
            </a:r>
            <a:endParaRPr lang="sr-Latn-CS" sz="3200" b="1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50" y="4643438"/>
            <a:ext cx="6400800" cy="1466850"/>
          </a:xfrm>
        </p:spPr>
        <p:txBody>
          <a:bodyPr/>
          <a:lstStyle/>
          <a:p>
            <a:pPr eaLnBrk="1" hangingPunct="1"/>
            <a:r>
              <a:rPr lang="sr-Cyrl-CS" sz="2400" smtClean="0"/>
              <a:t>проф. Слободан Јанковић</a:t>
            </a:r>
            <a:endParaRPr lang="sr-Latn-CS" sz="240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Антидот хепарина</a:t>
            </a:r>
            <a:endParaRPr lang="en-US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протамин-сулфат</a:t>
            </a:r>
            <a:r>
              <a:rPr lang="en-US" dirty="0" smtClean="0"/>
              <a:t>, </a:t>
            </a:r>
            <a:r>
              <a:rPr lang="en-US" dirty="0" err="1" smtClean="0"/>
              <a:t>који</a:t>
            </a:r>
            <a:r>
              <a:rPr lang="en-US" dirty="0" smtClean="0"/>
              <a:t> </a:t>
            </a:r>
            <a:r>
              <a:rPr lang="en-US" dirty="0" err="1" smtClean="0"/>
              <a:t>се</a:t>
            </a:r>
            <a:r>
              <a:rPr lang="en-US" dirty="0" smtClean="0"/>
              <a:t> </a:t>
            </a:r>
            <a:r>
              <a:rPr lang="en-US" dirty="0" err="1" smtClean="0"/>
              <a:t>јонским</a:t>
            </a:r>
            <a:r>
              <a:rPr lang="en-US" dirty="0" smtClean="0"/>
              <a:t> </a:t>
            </a:r>
            <a:r>
              <a:rPr lang="en-US" dirty="0" err="1" smtClean="0"/>
              <a:t>везама</a:t>
            </a:r>
            <a:r>
              <a:rPr lang="en-US" dirty="0" smtClean="0"/>
              <a:t> </a:t>
            </a:r>
            <a:r>
              <a:rPr lang="en-US" dirty="0" err="1" smtClean="0"/>
              <a:t>везује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хепарин</a:t>
            </a:r>
            <a:r>
              <a:rPr lang="en-US" dirty="0" smtClean="0"/>
              <a:t> и </a:t>
            </a:r>
            <a:r>
              <a:rPr lang="en-US" dirty="0" err="1" smtClean="0"/>
              <a:t>инактивира</a:t>
            </a:r>
            <a:r>
              <a:rPr lang="en-US" dirty="0" smtClean="0"/>
              <a:t> </a:t>
            </a:r>
            <a:r>
              <a:rPr lang="en-US" dirty="0" err="1" smtClean="0"/>
              <a:t>га</a:t>
            </a:r>
            <a:r>
              <a:rPr lang="en-US" dirty="0" smtClean="0"/>
              <a:t> </a:t>
            </a:r>
            <a:endParaRPr lang="sr-Cyrl-CS" dirty="0" smtClean="0"/>
          </a:p>
          <a:p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сваких</a:t>
            </a:r>
            <a:r>
              <a:rPr lang="en-US" dirty="0" smtClean="0"/>
              <a:t> 100 ИЈ </a:t>
            </a:r>
            <a:r>
              <a:rPr lang="en-US" dirty="0" err="1" smtClean="0"/>
              <a:t>примењеног</a:t>
            </a:r>
            <a:r>
              <a:rPr lang="en-US" dirty="0" smtClean="0"/>
              <a:t> </a:t>
            </a:r>
            <a:r>
              <a:rPr lang="en-US" dirty="0" err="1" smtClean="0"/>
              <a:t>хепарина</a:t>
            </a:r>
            <a:r>
              <a:rPr lang="en-US" dirty="0" smtClean="0"/>
              <a:t> </a:t>
            </a:r>
            <a:r>
              <a:rPr lang="en-US" dirty="0" err="1" smtClean="0"/>
              <a:t>треба</a:t>
            </a:r>
            <a:r>
              <a:rPr lang="en-US" dirty="0" smtClean="0"/>
              <a:t> </a:t>
            </a:r>
            <a:r>
              <a:rPr lang="en-US" dirty="0" err="1" smtClean="0"/>
              <a:t>дати</a:t>
            </a:r>
            <a:r>
              <a:rPr lang="en-US" dirty="0" smtClean="0"/>
              <a:t> 1 </a:t>
            </a:r>
            <a:r>
              <a:rPr lang="en-US" dirty="0" err="1" smtClean="0"/>
              <a:t>мг</a:t>
            </a:r>
            <a:r>
              <a:rPr lang="en-US" dirty="0" smtClean="0"/>
              <a:t> </a:t>
            </a:r>
            <a:r>
              <a:rPr lang="en-US" dirty="0" err="1" smtClean="0"/>
              <a:t>протамин</a:t>
            </a:r>
            <a:r>
              <a:rPr lang="en-US" dirty="0" smtClean="0"/>
              <a:t> </a:t>
            </a:r>
            <a:r>
              <a:rPr lang="en-US" dirty="0" err="1" smtClean="0"/>
              <a:t>сулфата</a:t>
            </a:r>
            <a:r>
              <a:rPr lang="en-US" dirty="0" smtClean="0"/>
              <a:t>.</a:t>
            </a:r>
          </a:p>
          <a:p>
            <a:r>
              <a:rPr lang="sr-Cyrl-RS" dirty="0" smtClean="0"/>
              <a:t>Протамин сулфат инактивира и нискомолекуларне хепарине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Клиничка слика тровања хепарином</a:t>
            </a:r>
            <a:endParaRPr lang="en-US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mtClean="0"/>
              <a:t>Крварење из гастроинтестиналног тракта</a:t>
            </a:r>
          </a:p>
          <a:p>
            <a:r>
              <a:rPr lang="sr-Cyrl-CS" smtClean="0"/>
              <a:t>Суфузије на кожи</a:t>
            </a:r>
          </a:p>
          <a:p>
            <a:r>
              <a:rPr lang="sr-Cyrl-CS" smtClean="0"/>
              <a:t>Крварење у мозгу</a:t>
            </a:r>
          </a:p>
          <a:p>
            <a:r>
              <a:rPr lang="sr-Cyrl-CS" smtClean="0"/>
              <a:t>Хепарином-индукована тромбоцитопенија</a:t>
            </a:r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sr-Cyrl-C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искомолекуларни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хепарини</a:t>
            </a:r>
            <a:endParaRPr 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За разлику од правог хепарина, они инхибирају дејство само фактора X, а не и осталих фактора. </a:t>
            </a:r>
            <a:endParaRPr lang="sr-Cyrl-CS" smtClean="0"/>
          </a:p>
          <a:p>
            <a:r>
              <a:rPr lang="en-US" smtClean="0"/>
              <a:t>Међутим, клинички им антикоагулантно дејство није слабије од хепарина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Врсте нискомолекуларних хепарина</a:t>
            </a:r>
            <a:endParaRPr lang="en-US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mtClean="0"/>
              <a:t>Е</a:t>
            </a:r>
            <a:r>
              <a:rPr lang="en-US" smtClean="0"/>
              <a:t>ноксапарин, а данас се користе још далтепарин, ревипарин, надропарин и тинзапарин</a:t>
            </a:r>
            <a:endParaRPr lang="sr-Cyrl-CS" smtClean="0"/>
          </a:p>
          <a:p>
            <a:r>
              <a:rPr lang="sr-Cyrl-CS" smtClean="0"/>
              <a:t>Фондапаринукс има свега 5 аминошећера, врло ретко изазива тромбоцитопенију</a:t>
            </a:r>
            <a:endParaRPr lang="en-US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Ривароксабан и дабигатран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Ривароксабан, апиксабан и дабигатран су орални антикоагуланси</a:t>
            </a:r>
          </a:p>
          <a:p>
            <a:r>
              <a:rPr lang="sr-Cyrl-RS" sz="2400" dirty="0" smtClean="0"/>
              <a:t>Ривароксабан и апиксабан блокирају активност фактора коагулације Ха</a:t>
            </a:r>
          </a:p>
          <a:p>
            <a:r>
              <a:rPr lang="sr-Cyrl-RS" sz="2400" dirty="0" smtClean="0"/>
              <a:t>Дабигатран директно инхибира активност тромбина (фактора 2)</a:t>
            </a:r>
          </a:p>
          <a:p>
            <a:r>
              <a:rPr lang="sr-Cyrl-RS" sz="2400" dirty="0" smtClean="0"/>
              <a:t>Могу изазвати крварење уколико се предозирају</a:t>
            </a:r>
          </a:p>
          <a:p>
            <a:r>
              <a:rPr lang="sr-Cyrl-RS" sz="2400" dirty="0" smtClean="0"/>
              <a:t>Не постоји антидот за ове лекове</a:t>
            </a:r>
            <a:r>
              <a:rPr lang="en-US" sz="2400" dirty="0" smtClean="0"/>
              <a:t>, </a:t>
            </a:r>
            <a:r>
              <a:rPr lang="sr-Cyrl-RS" sz="2400" dirty="0" smtClean="0"/>
              <a:t>али је у току развој два потенцијална антидота: </a:t>
            </a:r>
            <a:r>
              <a:rPr lang="sr-Cyrl-RS" sz="2400" b="1" dirty="0" smtClean="0"/>
              <a:t>андексанет алфа </a:t>
            </a:r>
            <a:r>
              <a:rPr lang="sr-Cyrl-RS" sz="2400" dirty="0" smtClean="0"/>
              <a:t>за ривароксабан и апоксабан, а </a:t>
            </a:r>
            <a:r>
              <a:rPr lang="sr-Cyrl-RS" sz="2400" b="1" dirty="0" smtClean="0"/>
              <a:t>идаруцизумаб</a:t>
            </a:r>
            <a:r>
              <a:rPr lang="sr-Cyrl-RS" sz="2400" dirty="0" smtClean="0"/>
              <a:t> за дабигатран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Антиагрегациони лекови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err="1" smtClean="0"/>
              <a:t>Агрегација</a:t>
            </a:r>
            <a:r>
              <a:rPr lang="en-US" sz="2800" dirty="0" smtClean="0"/>
              <a:t> </a:t>
            </a:r>
            <a:r>
              <a:rPr lang="en-US" sz="2800" dirty="0" err="1" smtClean="0"/>
              <a:t>тромбоцита</a:t>
            </a:r>
            <a:r>
              <a:rPr lang="en-US" sz="2800" dirty="0" smtClean="0"/>
              <a:t> </a:t>
            </a:r>
            <a:r>
              <a:rPr lang="en-US" sz="2800" dirty="0" err="1" smtClean="0"/>
              <a:t>се</a:t>
            </a:r>
            <a:r>
              <a:rPr lang="en-US" sz="2800" dirty="0" smtClean="0"/>
              <a:t> </a:t>
            </a:r>
            <a:r>
              <a:rPr lang="en-US" sz="2800" dirty="0" err="1" smtClean="0"/>
              <a:t>може</a:t>
            </a:r>
            <a:r>
              <a:rPr lang="en-US" sz="2800" dirty="0" smtClean="0"/>
              <a:t> </a:t>
            </a:r>
            <a:r>
              <a:rPr lang="en-US" sz="2800" dirty="0" err="1" smtClean="0"/>
              <a:t>смањити</a:t>
            </a:r>
            <a:r>
              <a:rPr lang="sr-Cyrl-CS" sz="2800" dirty="0" smtClean="0"/>
              <a:t>:</a:t>
            </a:r>
            <a:r>
              <a:rPr lang="en-US" sz="2800" dirty="0" smtClean="0"/>
              <a:t> </a:t>
            </a:r>
            <a:endParaRPr lang="sr-Cyrl-CS" sz="2800" dirty="0" smtClean="0"/>
          </a:p>
          <a:p>
            <a:pPr lvl="1">
              <a:defRPr/>
            </a:pPr>
            <a:r>
              <a:rPr lang="en-US" sz="2400" dirty="0" err="1" smtClean="0">
                <a:ea typeface="+mn-ea"/>
                <a:cs typeface="+mn-cs"/>
              </a:rPr>
              <a:t>леком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који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инхибира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синтезу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простагландина</a:t>
            </a:r>
            <a:r>
              <a:rPr lang="en-US" sz="2400" dirty="0" smtClean="0">
                <a:ea typeface="+mn-ea"/>
                <a:cs typeface="+mn-cs"/>
              </a:rPr>
              <a:t> у </a:t>
            </a:r>
            <a:r>
              <a:rPr lang="en-US" sz="2400" dirty="0" err="1" smtClean="0">
                <a:ea typeface="+mn-ea"/>
                <a:cs typeface="+mn-cs"/>
              </a:rPr>
              <a:t>тромбоцитима</a:t>
            </a:r>
            <a:r>
              <a:rPr lang="en-US" sz="2400" dirty="0" smtClean="0">
                <a:ea typeface="+mn-ea"/>
                <a:cs typeface="+mn-cs"/>
              </a:rPr>
              <a:t> (</a:t>
            </a:r>
            <a:r>
              <a:rPr lang="en-US" sz="2400" dirty="0" err="1" smtClean="0">
                <a:ea typeface="+mn-ea"/>
                <a:cs typeface="+mn-cs"/>
              </a:rPr>
              <a:t>ацетилсалицилна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киселина</a:t>
            </a:r>
            <a:r>
              <a:rPr lang="en-US" sz="2400" dirty="0" smtClean="0">
                <a:ea typeface="+mn-ea"/>
                <a:cs typeface="+mn-cs"/>
              </a:rPr>
              <a:t>), </a:t>
            </a:r>
            <a:endParaRPr lang="sr-Cyrl-CS" sz="2400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dirty="0" err="1" smtClean="0">
                <a:ea typeface="+mn-ea"/>
                <a:cs typeface="+mn-cs"/>
              </a:rPr>
              <a:t>леком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који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повећава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концентрацију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цАМП</a:t>
            </a:r>
            <a:r>
              <a:rPr lang="en-US" sz="2400" dirty="0" smtClean="0">
                <a:ea typeface="+mn-ea"/>
                <a:cs typeface="+mn-cs"/>
              </a:rPr>
              <a:t>-а у </a:t>
            </a:r>
            <a:r>
              <a:rPr lang="en-US" sz="2400" dirty="0" err="1" smtClean="0">
                <a:ea typeface="+mn-ea"/>
                <a:cs typeface="+mn-cs"/>
              </a:rPr>
              <a:t>тромбоцитима</a:t>
            </a:r>
            <a:r>
              <a:rPr lang="en-US" sz="2400" dirty="0" smtClean="0">
                <a:ea typeface="+mn-ea"/>
                <a:cs typeface="+mn-cs"/>
              </a:rPr>
              <a:t> (</a:t>
            </a:r>
            <a:r>
              <a:rPr lang="en-US" sz="2400" dirty="0" err="1" smtClean="0">
                <a:ea typeface="+mn-ea"/>
                <a:cs typeface="+mn-cs"/>
              </a:rPr>
              <a:t>дипиридамол</a:t>
            </a:r>
            <a:r>
              <a:rPr lang="en-US" sz="2400" dirty="0" smtClean="0">
                <a:ea typeface="+mn-ea"/>
                <a:cs typeface="+mn-cs"/>
              </a:rPr>
              <a:t>), </a:t>
            </a:r>
            <a:endParaRPr lang="sr-Cyrl-CS" sz="2400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dirty="0" err="1" smtClean="0">
                <a:ea typeface="+mn-ea"/>
                <a:cs typeface="+mn-cs"/>
              </a:rPr>
              <a:t>леком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који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блокира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рецепторе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за</a:t>
            </a:r>
            <a:r>
              <a:rPr lang="en-US" sz="2400" dirty="0" smtClean="0">
                <a:ea typeface="+mn-ea"/>
                <a:cs typeface="+mn-cs"/>
              </a:rPr>
              <a:t> АДП-а (</a:t>
            </a:r>
            <a:r>
              <a:rPr lang="en-US" sz="2400" dirty="0" err="1" smtClean="0">
                <a:ea typeface="+mn-ea"/>
                <a:cs typeface="+mn-cs"/>
              </a:rPr>
              <a:t>тиклопидин</a:t>
            </a:r>
            <a:r>
              <a:rPr lang="en-US" sz="2400" dirty="0" smtClean="0">
                <a:ea typeface="+mn-ea"/>
                <a:cs typeface="+mn-cs"/>
              </a:rPr>
              <a:t> и </a:t>
            </a:r>
            <a:r>
              <a:rPr lang="en-US" sz="2400" dirty="0" err="1" smtClean="0">
                <a:ea typeface="+mn-ea"/>
                <a:cs typeface="+mn-cs"/>
              </a:rPr>
              <a:t>клопидогрел</a:t>
            </a:r>
            <a:r>
              <a:rPr lang="en-US" sz="2400" dirty="0" smtClean="0">
                <a:ea typeface="+mn-ea"/>
                <a:cs typeface="+mn-cs"/>
              </a:rPr>
              <a:t>) </a:t>
            </a:r>
            <a:endParaRPr lang="sr-Cyrl-CS" sz="2400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en-US" sz="2400" dirty="0" err="1" smtClean="0">
                <a:ea typeface="+mn-ea"/>
                <a:cs typeface="+mn-cs"/>
              </a:rPr>
              <a:t>лековима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који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се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везују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за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IIb</a:t>
            </a:r>
            <a:r>
              <a:rPr lang="en-US" sz="2400" dirty="0" smtClean="0">
                <a:ea typeface="+mn-ea"/>
                <a:cs typeface="+mn-cs"/>
              </a:rPr>
              <a:t>/</a:t>
            </a:r>
            <a:r>
              <a:rPr lang="en-US" sz="2400" dirty="0" err="1" smtClean="0">
                <a:ea typeface="+mn-ea"/>
                <a:cs typeface="+mn-cs"/>
              </a:rPr>
              <a:t>IIIa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рецепторе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на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тромбоцитима</a:t>
            </a:r>
            <a:r>
              <a:rPr lang="en-US" sz="2400" dirty="0" smtClean="0">
                <a:ea typeface="+mn-ea"/>
                <a:cs typeface="+mn-cs"/>
              </a:rPr>
              <a:t> и </a:t>
            </a:r>
            <a:r>
              <a:rPr lang="en-US" sz="2400" dirty="0" err="1" smtClean="0">
                <a:ea typeface="+mn-ea"/>
                <a:cs typeface="+mn-cs"/>
              </a:rPr>
              <a:t>инактивирају</a:t>
            </a:r>
            <a:r>
              <a:rPr lang="en-US" sz="2400" dirty="0" smtClean="0">
                <a:ea typeface="+mn-ea"/>
                <a:cs typeface="+mn-cs"/>
              </a:rPr>
              <a:t> </a:t>
            </a:r>
            <a:r>
              <a:rPr lang="en-US" sz="2400" dirty="0" err="1" smtClean="0">
                <a:ea typeface="+mn-ea"/>
                <a:cs typeface="+mn-cs"/>
              </a:rPr>
              <a:t>их</a:t>
            </a:r>
            <a:r>
              <a:rPr lang="en-US" sz="2400" dirty="0" smtClean="0">
                <a:ea typeface="+mn-ea"/>
                <a:cs typeface="+mn-cs"/>
              </a:rPr>
              <a:t> (</a:t>
            </a:r>
            <a:r>
              <a:rPr lang="en-US" sz="2400" dirty="0" err="1" smtClean="0">
                <a:ea typeface="+mn-ea"/>
                <a:cs typeface="+mn-cs"/>
              </a:rPr>
              <a:t>абциксимаб</a:t>
            </a:r>
            <a:r>
              <a:rPr lang="en-US" sz="2400" dirty="0" smtClean="0">
                <a:ea typeface="+mn-ea"/>
                <a:cs typeface="+mn-cs"/>
              </a:rPr>
              <a:t>, </a:t>
            </a:r>
            <a:r>
              <a:rPr lang="en-US" sz="2400" dirty="0" err="1" smtClean="0">
                <a:ea typeface="+mn-ea"/>
                <a:cs typeface="+mn-cs"/>
              </a:rPr>
              <a:t>ептифибатид</a:t>
            </a:r>
            <a:r>
              <a:rPr lang="en-US" sz="2400" dirty="0" smtClean="0">
                <a:ea typeface="+mn-ea"/>
                <a:cs typeface="+mn-cs"/>
              </a:rPr>
              <a:t> и </a:t>
            </a:r>
            <a:r>
              <a:rPr lang="en-US" sz="2400" dirty="0" err="1" smtClean="0">
                <a:ea typeface="+mn-ea"/>
                <a:cs typeface="+mn-cs"/>
              </a:rPr>
              <a:t>тирофибан</a:t>
            </a:r>
            <a:r>
              <a:rPr lang="en-US" sz="2400" dirty="0" smtClean="0">
                <a:ea typeface="+mn-ea"/>
                <a:cs typeface="+mn-cs"/>
              </a:rPr>
              <a:t>).</a:t>
            </a:r>
            <a:endParaRPr lang="en-US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Клиничка слика тровања антиагрегационим лековима</a:t>
            </a:r>
            <a:endParaRPr lang="en-US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mtClean="0"/>
              <a:t>Крварење из гастроинтестиналног тракта</a:t>
            </a:r>
          </a:p>
          <a:p>
            <a:r>
              <a:rPr lang="sr-Cyrl-CS" smtClean="0"/>
              <a:t>Суфузије на кожи</a:t>
            </a:r>
          </a:p>
          <a:p>
            <a:r>
              <a:rPr lang="sr-Cyrl-CS" smtClean="0"/>
              <a:t>Крварење у мозгу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Предозирање фибринолитика</a:t>
            </a:r>
            <a:endParaRPr lang="en-US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smtClean="0"/>
              <a:t>Већ настали тромб се може "разбити" применом лекова који активирају плазминоген и претварају га у плазмин. </a:t>
            </a:r>
            <a:endParaRPr lang="sr-Cyrl-CS" sz="2000" smtClean="0"/>
          </a:p>
          <a:p>
            <a:r>
              <a:rPr lang="en-US" sz="2000" smtClean="0"/>
              <a:t>Највише се користи </a:t>
            </a:r>
            <a:r>
              <a:rPr lang="en-US" sz="2000" b="1" i="1" smtClean="0"/>
              <a:t>стрептокиназа</a:t>
            </a:r>
            <a:r>
              <a:rPr lang="en-US" sz="2000" smtClean="0"/>
              <a:t> (добијена из екстракта културе стрептокока), пре свега за лечење свежег инфаркта миокарда (у првих 12 часова), свеже плућне емболије и дубоке венске тромбозе. </a:t>
            </a:r>
            <a:endParaRPr lang="sr-Cyrl-CS" sz="2000" smtClean="0"/>
          </a:p>
          <a:p>
            <a:r>
              <a:rPr lang="en-US" sz="2000" smtClean="0"/>
              <a:t>Стрептокиназа делује индиректно: прави комплекс са плазминогеном, при чему се он активира и претвара друге молекуле плазминогена у плазмин.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Компликације примене стрептокиназе</a:t>
            </a:r>
            <a:endParaRPr 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Примену стрептокиназе прате следеће компликације код мањег броја болесника: крвављење, повишена телесна температура и алергијске реакције.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Врсте тромболитика</a:t>
            </a:r>
            <a:endParaRPr lang="en-US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000" b="1" i="1" smtClean="0"/>
              <a:t>Анистреплаза</a:t>
            </a:r>
            <a:r>
              <a:rPr lang="sr-Cyrl-CS" sz="2000" smtClean="0"/>
              <a:t> је комплекс стрептокиназе и плазминогена који је инактивиран додатком анизоил-радикала. Када се убризга у вену, анизоил-радикал спонтано лизира и стрептокиназа активира плазминоген. </a:t>
            </a:r>
            <a:endParaRPr lang="en-US" sz="2000" smtClean="0"/>
          </a:p>
          <a:p>
            <a:r>
              <a:rPr lang="sr-Cyrl-CS" sz="2000" b="1" i="1" smtClean="0"/>
              <a:t>Урокиназа</a:t>
            </a:r>
            <a:r>
              <a:rPr lang="sr-Cyrl-CS" sz="2000" smtClean="0"/>
              <a:t> је такође фибринолитик; то је ди-пептидна протеаза која се нормално ствара у ћелијама тубула бубрега.. </a:t>
            </a:r>
            <a:endParaRPr lang="en-US" sz="2000" smtClean="0"/>
          </a:p>
          <a:p>
            <a:r>
              <a:rPr lang="en-US" sz="2000" smtClean="0"/>
              <a:t>Новији фибринолитик је </a:t>
            </a:r>
            <a:r>
              <a:rPr lang="en-US" sz="2000" b="1" i="1" smtClean="0"/>
              <a:t>алтеплаза</a:t>
            </a:r>
            <a:r>
              <a:rPr lang="en-US" sz="2000" smtClean="0"/>
              <a:t>, хумани ткивни активатор плазминогена који се производи рекомбинантном техником </a:t>
            </a:r>
            <a:endParaRPr lang="sr-Cyrl-CS" sz="2000" smtClean="0"/>
          </a:p>
          <a:p>
            <a:r>
              <a:rPr lang="en-US" sz="2000" smtClean="0"/>
              <a:t>две нове варијанте хуманог ткивног активатора плазминогена</a:t>
            </a:r>
            <a:r>
              <a:rPr lang="sr-Cyrl-CS" sz="2000" smtClean="0"/>
              <a:t> су:</a:t>
            </a:r>
            <a:r>
              <a:rPr lang="en-US" sz="2000" smtClean="0"/>
              <a:t> </a:t>
            </a:r>
            <a:r>
              <a:rPr lang="en-US" sz="2000" b="1" i="1" smtClean="0"/>
              <a:t>ретеплаза </a:t>
            </a:r>
            <a:r>
              <a:rPr lang="en-US" sz="2000" smtClean="0"/>
              <a:t>(има само оне делове молекула који су потребни за везивање за фибрин и протеолитичко дејство) и </a:t>
            </a:r>
            <a:r>
              <a:rPr lang="en-US" sz="2000" b="1" i="1" smtClean="0"/>
              <a:t>тенектеплаза</a:t>
            </a:r>
            <a:r>
              <a:rPr lang="en-US" sz="2000" smtClean="0"/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smtClean="0"/>
              <a:t>Орална антикоагулантна средства</a:t>
            </a:r>
            <a:endParaRPr lang="en-US" sz="360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То су лекови који инхибирају редукцију витамина К у јетри. Редуковани витамин К је неопходан за карбоксилацију фактора коагулације 2, 7, 9 и 10, као и антикоагулантног протеина Ц, који се синтетишу у јетри. </a:t>
            </a:r>
            <a:endParaRPr lang="sr-Cyrl-CS" smtClean="0"/>
          </a:p>
          <a:p>
            <a:r>
              <a:rPr lang="en-US" smtClean="0"/>
              <a:t>Фактори који нису карбоксилирани не могу да учествују у процесу коагулације, и тиме је настанак новог тромба спречен.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Антидот тромболитика</a:t>
            </a:r>
            <a:endParaRPr 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mtClean="0"/>
              <a:t>Дејство тромболитика може се сузбити инхибицијом претварања плазминогена у плазмин помоћу транексамичне киселине или директном инхибицијом плазмина апротинином.</a:t>
            </a:r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Врсте оралних антикоагуланаса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Сви</a:t>
            </a:r>
            <a:r>
              <a:rPr lang="en-US" dirty="0" smtClean="0"/>
              <a:t> </a:t>
            </a:r>
            <a:r>
              <a:rPr lang="en-US" dirty="0" err="1" smtClean="0"/>
              <a:t>орални</a:t>
            </a:r>
            <a:r>
              <a:rPr lang="en-US" dirty="0" smtClean="0"/>
              <a:t> </a:t>
            </a:r>
            <a:r>
              <a:rPr lang="en-US" dirty="0" err="1" smtClean="0"/>
              <a:t>антикоагуланси</a:t>
            </a:r>
            <a:r>
              <a:rPr lang="en-US" dirty="0" smtClean="0"/>
              <a:t> </a:t>
            </a:r>
            <a:r>
              <a:rPr lang="en-US" dirty="0" err="1" smtClean="0"/>
              <a:t>су</a:t>
            </a:r>
            <a:r>
              <a:rPr lang="en-US" dirty="0" smtClean="0"/>
              <a:t> </a:t>
            </a:r>
            <a:r>
              <a:rPr lang="en-US" dirty="0" err="1" smtClean="0"/>
              <a:t>или</a:t>
            </a:r>
            <a:r>
              <a:rPr lang="sr-Cyrl-CS" dirty="0" smtClean="0"/>
              <a:t>:</a:t>
            </a:r>
          </a:p>
          <a:p>
            <a:pPr lvl="1">
              <a:defRPr/>
            </a:pP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 err="1" smtClean="0">
                <a:ea typeface="+mn-ea"/>
                <a:cs typeface="+mn-cs"/>
              </a:rPr>
              <a:t>деривати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 err="1" smtClean="0">
                <a:ea typeface="+mn-ea"/>
                <a:cs typeface="+mn-cs"/>
              </a:rPr>
              <a:t>кумарина</a:t>
            </a:r>
            <a:r>
              <a:rPr lang="en-US" dirty="0" smtClean="0">
                <a:ea typeface="+mn-ea"/>
                <a:cs typeface="+mn-cs"/>
              </a:rPr>
              <a:t> (</a:t>
            </a:r>
            <a:r>
              <a:rPr lang="en-US" dirty="0" err="1" smtClean="0">
                <a:ea typeface="+mn-ea"/>
                <a:cs typeface="+mn-cs"/>
              </a:rPr>
              <a:t>варфарин</a:t>
            </a:r>
            <a:r>
              <a:rPr lang="en-US" dirty="0" smtClean="0">
                <a:ea typeface="+mn-ea"/>
                <a:cs typeface="+mn-cs"/>
              </a:rPr>
              <a:t>, </a:t>
            </a:r>
            <a:r>
              <a:rPr lang="en-US" dirty="0" err="1" smtClean="0">
                <a:ea typeface="+mn-ea"/>
                <a:cs typeface="+mn-cs"/>
              </a:rPr>
              <a:t>аценокумарол</a:t>
            </a:r>
            <a:r>
              <a:rPr lang="en-US" dirty="0" smtClean="0">
                <a:ea typeface="+mn-ea"/>
                <a:cs typeface="+mn-cs"/>
              </a:rPr>
              <a:t>) </a:t>
            </a:r>
            <a:r>
              <a:rPr lang="en-US" dirty="0" err="1" smtClean="0">
                <a:ea typeface="+mn-ea"/>
                <a:cs typeface="+mn-cs"/>
              </a:rPr>
              <a:t>или</a:t>
            </a:r>
            <a:r>
              <a:rPr lang="en-US" dirty="0" smtClean="0">
                <a:ea typeface="+mn-ea"/>
                <a:cs typeface="+mn-cs"/>
              </a:rPr>
              <a:t> </a:t>
            </a:r>
            <a:endParaRPr lang="sr-Cyrl-CS" dirty="0" smtClean="0">
              <a:ea typeface="+mn-ea"/>
              <a:cs typeface="+mn-cs"/>
            </a:endParaRPr>
          </a:p>
          <a:p>
            <a:pPr lvl="1">
              <a:defRPr/>
            </a:pPr>
            <a:r>
              <a:rPr lang="en-US" dirty="0" err="1" smtClean="0">
                <a:ea typeface="+mn-ea"/>
                <a:cs typeface="+mn-cs"/>
              </a:rPr>
              <a:t>деривати</a:t>
            </a:r>
            <a:r>
              <a:rPr lang="en-US" dirty="0" smtClean="0">
                <a:ea typeface="+mn-ea"/>
                <a:cs typeface="+mn-cs"/>
              </a:rPr>
              <a:t> </a:t>
            </a:r>
            <a:r>
              <a:rPr lang="en-US" dirty="0" err="1" smtClean="0">
                <a:ea typeface="+mn-ea"/>
                <a:cs typeface="+mn-cs"/>
              </a:rPr>
              <a:t>индандиона</a:t>
            </a:r>
            <a:r>
              <a:rPr lang="en-US" dirty="0" smtClean="0">
                <a:ea typeface="+mn-ea"/>
                <a:cs typeface="+mn-cs"/>
              </a:rPr>
              <a:t> (</a:t>
            </a:r>
            <a:r>
              <a:rPr lang="en-US" dirty="0" err="1" smtClean="0">
                <a:ea typeface="+mn-ea"/>
                <a:cs typeface="+mn-cs"/>
              </a:rPr>
              <a:t>фениндион</a:t>
            </a:r>
            <a:r>
              <a:rPr lang="en-US" dirty="0" smtClean="0">
                <a:ea typeface="+mn-ea"/>
                <a:cs typeface="+mn-cs"/>
              </a:rPr>
              <a:t>).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Потенцијал варфарина за интеракције</a:t>
            </a:r>
            <a:endParaRPr lang="en-US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Варфарин (рацематска смеша С- и Р- енантиомера) је у високом проценту везан за протеине плазме (више од 95%), што ствара могућност за настанак интеракција са другим лековима који се такође везују за протеине плазме. </a:t>
            </a:r>
            <a:endParaRPr lang="sr-Cyrl-CS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У јетри се варфарин метаболише под дејством цитохрома П450, и то изоформи 2Ц9 и 1А2, а његови метаболити се излучују у жучи. </a:t>
            </a:r>
            <a:endParaRPr lang="sr-Cyrl-CS" sz="2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Варфарин (а и остали антикоагуланси) ступа у интеракције са великим бројем лекова који или индукују, или инхибирају активност поменутих форми цитохрома.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Мерење ефекта оралних антикоагуланаса</a:t>
            </a:r>
            <a:endParaRPr lang="en-US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Орални антикоагуланси се дозирају индивидуално, на основу контроле протромбинског времена. </a:t>
            </a:r>
            <a:endParaRPr lang="sr-Cyrl-CS" sz="22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Ефекат оралних антикоагуланаса на протромбинско време се данас изражава кроз ИНР (International Normalized Ratio). </a:t>
            </a:r>
            <a:endParaRPr lang="sr-Cyrl-CS" sz="22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То је однос протромбинског времена пацијента и контроле, при чему су оба времена добијена помоћу међународног референтног тромбопластина направљеног из хуманог мозга, а не, као раније, из мозга зеца. </a:t>
            </a:r>
            <a:endParaRPr lang="sr-Cyrl-CS" sz="22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Оптимално дејство оралних антикоагуланаса се постиже ако је ИНР у опсегу 2.5 до 3.5.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Антидот</a:t>
            </a:r>
            <a:endParaRPr lang="en-US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Ако се орални антикоагуланси предозирају, треба применити антидот - витамин К. Од 12 до 24 часа после његове примене долази до нормализације коагулације.</a:t>
            </a:r>
            <a:endParaRPr lang="sr-Cyrl-CS" smtClean="0"/>
          </a:p>
          <a:p>
            <a:r>
              <a:rPr lang="en-US" smtClean="0"/>
              <a:t> Ако је потрбно хитно нормализовати коагулацију (нпр. код јаког крвављења), то се може учинити применом свеже плазме или концентрата фактора коагулације.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Клиничка слика тровања</a:t>
            </a:r>
            <a:endParaRPr lang="en-US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mtClean="0"/>
              <a:t>Крварење из гастроинтестиналног тракта</a:t>
            </a:r>
          </a:p>
          <a:p>
            <a:r>
              <a:rPr lang="sr-Cyrl-CS" smtClean="0"/>
              <a:t>Суфузије на кожи</a:t>
            </a:r>
          </a:p>
          <a:p>
            <a:r>
              <a:rPr lang="sr-Cyrl-CS" smtClean="0"/>
              <a:t>Крварење у мозгу</a:t>
            </a:r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Хепарин</a:t>
            </a:r>
            <a:endParaRPr 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Хепарин је мешавина сложених угљених хидрата из групе гликозаминогликана. То су природне супстанце које се могу наћи у гранулама мастоцита, базофила и других ћелија мукоза. </a:t>
            </a:r>
            <a:endParaRPr lang="sr-Cyrl-CS" sz="2400" smtClean="0"/>
          </a:p>
          <a:p>
            <a:r>
              <a:rPr lang="en-US" sz="2400" smtClean="0"/>
              <a:t>Хепарин се везује за антитромбин 3 и повећава његово инхибиторно дејство на тромбин, факторе 10 и 9 из система коагулације. </a:t>
            </a:r>
            <a:endParaRPr lang="sr-Cyrl-CS" sz="2400" smtClean="0"/>
          </a:p>
          <a:p>
            <a:r>
              <a:rPr lang="en-US" sz="2400" smtClean="0"/>
              <a:t>Такође, хепарин повећава инхибиторно дејство кофактора 2 на тромбин. </a:t>
            </a:r>
            <a:endParaRPr lang="sr-Cyrl-CS" sz="2400" smtClean="0"/>
          </a:p>
          <a:p>
            <a:r>
              <a:rPr lang="en-US" sz="2400" smtClean="0"/>
              <a:t>Дејство му почиње одмах по примени.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mtClean="0"/>
              <a:t>Дозирање хепарина</a:t>
            </a:r>
            <a:endParaRPr lang="en-US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CS" sz="2400" smtClean="0"/>
              <a:t>Ако се хепарин примењује терапијски доза је 5-10,000 ИЈ/6 часова интравенски. </a:t>
            </a:r>
          </a:p>
          <a:p>
            <a:r>
              <a:rPr lang="sr-Cyrl-CS" sz="2400" smtClean="0"/>
              <a:t>У профилакси дубоке венске тромбозе (на пример после великих хируршких захвата) примењује се поткожно, у дози од 5000 ИЈ/12 часова. </a:t>
            </a:r>
          </a:p>
          <a:p>
            <a:r>
              <a:rPr lang="sr-Cyrl-CS" sz="2400" smtClean="0"/>
              <a:t>Доза хепарина се подешава према вредности активираног парцијалног тромбопластинског времена (аПТТ); аПТТ треба да буде 1,5 - 2 пута дуже него код особе која не прима хепарин.</a:t>
            </a:r>
            <a:endParaRPr lang="en-US" sz="240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933</Words>
  <Application>Microsoft Office PowerPoint</Application>
  <PresentationFormat>On-screen Show (4:3)</PresentationFormat>
  <Paragraphs>79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Default Design</vt:lpstr>
      <vt:lpstr>Осма недеља наставе, В09 ТОКСИКОЛОГИЈА – КЛИНИЧКИ, ЕКОЛОШКИ И ЕКСПЕРИМЕНТАЛНИ АСПЕКТИ</vt:lpstr>
      <vt:lpstr>Орална антикоагулантна средства</vt:lpstr>
      <vt:lpstr>Врсте оралних антикоагуланаса</vt:lpstr>
      <vt:lpstr>Потенцијал варфарина за интеракције</vt:lpstr>
      <vt:lpstr>Мерење ефекта оралних антикоагуланаса</vt:lpstr>
      <vt:lpstr>Антидот</vt:lpstr>
      <vt:lpstr>Клиничка слика тровања</vt:lpstr>
      <vt:lpstr>Хепарин</vt:lpstr>
      <vt:lpstr>Дозирање хепарина</vt:lpstr>
      <vt:lpstr>Антидот хепарина</vt:lpstr>
      <vt:lpstr>Клиничка слика тровања хепарином</vt:lpstr>
      <vt:lpstr>Нискомолекуларни хепарини</vt:lpstr>
      <vt:lpstr>Врсте нискомолекуларних хепарина</vt:lpstr>
      <vt:lpstr>Ривароксабан и дабигатран</vt:lpstr>
      <vt:lpstr>Антиагрегациони лекови</vt:lpstr>
      <vt:lpstr>Клиничка слика тровања антиагрегационим лековима</vt:lpstr>
      <vt:lpstr>Предозирање фибринолитика</vt:lpstr>
      <vt:lpstr>Компликације примене стрептокиназе</vt:lpstr>
      <vt:lpstr>Врсте тромболитика</vt:lpstr>
      <vt:lpstr>Антидот тромболитика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</dc:creator>
  <cp:lastModifiedBy>Korisnik</cp:lastModifiedBy>
  <cp:revision>96</cp:revision>
  <dcterms:created xsi:type="dcterms:W3CDTF">2008-06-04T12:23:24Z</dcterms:created>
  <dcterms:modified xsi:type="dcterms:W3CDTF">2016-01-17T09:29:57Z</dcterms:modified>
</cp:coreProperties>
</file>